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E8FC5"/>
    <a:srgbClr val="0093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86" y="-1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791B80A1-FDE9-416C-B9A8-2A1FE73A844A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29" tIns="45715" rIns="91429" bIns="45715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F63C6288-EF84-456C-B7FC-4481D153D6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8080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C6288-EF84-456C-B7FC-4481D153D6E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777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5264-EE75-400C-80BE-5E821CD423B8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D434-0B67-4F7A-AD4E-10F73751A6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8545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5264-EE75-400C-80BE-5E821CD423B8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D434-0B67-4F7A-AD4E-10F73751A6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016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5264-EE75-400C-80BE-5E821CD423B8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D434-0B67-4F7A-AD4E-10F73751A6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5164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5264-EE75-400C-80BE-5E821CD423B8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D434-0B67-4F7A-AD4E-10F73751A6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7302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5264-EE75-400C-80BE-5E821CD423B8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D434-0B67-4F7A-AD4E-10F73751A6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916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5264-EE75-400C-80BE-5E821CD423B8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D434-0B67-4F7A-AD4E-10F73751A6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4772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5264-EE75-400C-80BE-5E821CD423B8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D434-0B67-4F7A-AD4E-10F73751A6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0387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5264-EE75-400C-80BE-5E821CD423B8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D434-0B67-4F7A-AD4E-10F73751A6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3665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6309320"/>
            <a:ext cx="1251348" cy="386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28"/>
          <p:cNvSpPr>
            <a:spLocks/>
          </p:cNvSpPr>
          <p:nvPr userDrawn="1"/>
        </p:nvSpPr>
        <p:spPr bwMode="auto">
          <a:xfrm flipH="1" flipV="1">
            <a:off x="0" y="6211575"/>
            <a:ext cx="6984776" cy="646425"/>
          </a:xfrm>
          <a:custGeom>
            <a:avLst/>
            <a:gdLst>
              <a:gd name="connsiteX0" fmla="*/ 0 w 8915400"/>
              <a:gd name="connsiteY0" fmla="*/ 0 h 1026989"/>
              <a:gd name="connsiteX1" fmla="*/ 311567 w 8915400"/>
              <a:gd name="connsiteY1" fmla="*/ 0 h 1026989"/>
              <a:gd name="connsiteX2" fmla="*/ 8609192 w 8915400"/>
              <a:gd name="connsiteY2" fmla="*/ 0 h 1026989"/>
              <a:gd name="connsiteX3" fmla="*/ 8892102 w 8915400"/>
              <a:gd name="connsiteY3" fmla="*/ 281709 h 1026989"/>
              <a:gd name="connsiteX4" fmla="*/ 8915400 w 8915400"/>
              <a:gd name="connsiteY4" fmla="*/ 313802 h 1026989"/>
              <a:gd name="connsiteX5" fmla="*/ 8892102 w 8915400"/>
              <a:gd name="connsiteY5" fmla="*/ 345896 h 1026989"/>
              <a:gd name="connsiteX6" fmla="*/ 8203133 w 8915400"/>
              <a:gd name="connsiteY6" fmla="*/ 1012725 h 1026989"/>
              <a:gd name="connsiteX7" fmla="*/ 8196476 w 8915400"/>
              <a:gd name="connsiteY7" fmla="*/ 1016291 h 1026989"/>
              <a:gd name="connsiteX8" fmla="*/ 8173178 w 8915400"/>
              <a:gd name="connsiteY8" fmla="*/ 1026989 h 1026989"/>
              <a:gd name="connsiteX9" fmla="*/ 686871 w 8915400"/>
              <a:gd name="connsiteY9" fmla="*/ 1026989 h 1026989"/>
              <a:gd name="connsiteX10" fmla="*/ 0 w 8915400"/>
              <a:gd name="connsiteY10" fmla="*/ 1026989 h 102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15400" h="1026989">
                <a:moveTo>
                  <a:pt x="0" y="0"/>
                </a:moveTo>
                <a:lnTo>
                  <a:pt x="311567" y="0"/>
                </a:lnTo>
                <a:cubicBezTo>
                  <a:pt x="1814549" y="0"/>
                  <a:pt x="4345887" y="0"/>
                  <a:pt x="8609192" y="0"/>
                </a:cubicBezTo>
                <a:cubicBezTo>
                  <a:pt x="8609192" y="0"/>
                  <a:pt x="8609192" y="0"/>
                  <a:pt x="8892102" y="281709"/>
                </a:cubicBezTo>
                <a:cubicBezTo>
                  <a:pt x="8892102" y="281709"/>
                  <a:pt x="8915400" y="299539"/>
                  <a:pt x="8915400" y="313802"/>
                </a:cubicBezTo>
                <a:cubicBezTo>
                  <a:pt x="8915400" y="328066"/>
                  <a:pt x="8892102" y="345896"/>
                  <a:pt x="8892102" y="345896"/>
                </a:cubicBezTo>
                <a:cubicBezTo>
                  <a:pt x="8892102" y="345896"/>
                  <a:pt x="8892102" y="345896"/>
                  <a:pt x="8203133" y="1012725"/>
                </a:cubicBezTo>
                <a:cubicBezTo>
                  <a:pt x="8203133" y="1012725"/>
                  <a:pt x="8206461" y="1009159"/>
                  <a:pt x="8196476" y="1016291"/>
                </a:cubicBezTo>
                <a:cubicBezTo>
                  <a:pt x="8186491" y="1026989"/>
                  <a:pt x="8173178" y="1026989"/>
                  <a:pt x="8173178" y="1026989"/>
                </a:cubicBezTo>
                <a:cubicBezTo>
                  <a:pt x="8173178" y="1026989"/>
                  <a:pt x="8173178" y="1026989"/>
                  <a:pt x="686871" y="1026989"/>
                </a:cubicBezTo>
                <a:lnTo>
                  <a:pt x="0" y="1026989"/>
                </a:lnTo>
                <a:close/>
              </a:path>
            </a:pathLst>
          </a:custGeom>
          <a:solidFill>
            <a:srgbClr val="015AAA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txBody>
          <a:bodyPr vert="horz" wrap="square" lIns="86818" tIns="43409" rIns="86818" bIns="43409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709">
              <a:solidFill>
                <a:prstClr val="black"/>
              </a:solidFill>
            </a:endParaRPr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9CBF3D83-6329-4114-881B-C48C9E2EDB1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-98852" y="98850"/>
            <a:ext cx="519832" cy="322129"/>
          </a:xfrm>
          <a:custGeom>
            <a:avLst/>
            <a:gdLst>
              <a:gd name="T0" fmla="*/ 397 w 524"/>
              <a:gd name="T1" fmla="*/ 0 h 398"/>
              <a:gd name="T2" fmla="*/ 0 w 524"/>
              <a:gd name="T3" fmla="*/ 398 h 398"/>
              <a:gd name="T4" fmla="*/ 524 w 524"/>
              <a:gd name="T5" fmla="*/ 398 h 398"/>
              <a:gd name="T6" fmla="*/ 524 w 524"/>
              <a:gd name="T7" fmla="*/ 130 h 398"/>
              <a:gd name="T8" fmla="*/ 397 w 524"/>
              <a:gd name="T9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4" h="398">
                <a:moveTo>
                  <a:pt x="397" y="0"/>
                </a:moveTo>
                <a:lnTo>
                  <a:pt x="0" y="398"/>
                </a:lnTo>
                <a:lnTo>
                  <a:pt x="524" y="398"/>
                </a:lnTo>
                <a:lnTo>
                  <a:pt x="524" y="130"/>
                </a:lnTo>
                <a:lnTo>
                  <a:pt x="397" y="0"/>
                </a:lnTo>
                <a:close/>
              </a:path>
            </a:pathLst>
          </a:custGeom>
          <a:solidFill>
            <a:srgbClr val="015AAA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5114" tIns="32557" rIns="65114" bIns="32557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cxnSp>
        <p:nvCxnSpPr>
          <p:cNvPr id="14" name="Přímá spojnice 13"/>
          <p:cNvCxnSpPr/>
          <p:nvPr userDrawn="1"/>
        </p:nvCxnSpPr>
        <p:spPr>
          <a:xfrm>
            <a:off x="0" y="908720"/>
            <a:ext cx="7147240" cy="0"/>
          </a:xfrm>
          <a:prstGeom prst="line">
            <a:avLst/>
          </a:prstGeom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82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5264-EE75-400C-80BE-5E821CD423B8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D434-0B67-4F7A-AD4E-10F73751A6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909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5264-EE75-400C-80BE-5E821CD423B8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D434-0B67-4F7A-AD4E-10F73751A6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9620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35264-EE75-400C-80BE-5E821CD423B8}" type="datetimeFigureOut">
              <a:rPr lang="cs-CZ" smtClean="0"/>
              <a:t>07.03.2022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8D434-0B67-4F7A-AD4E-10F73751A6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510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Zástupný symbol pro text 3"/>
          <p:cNvSpPr txBox="1">
            <a:spLocks/>
          </p:cNvSpPr>
          <p:nvPr/>
        </p:nvSpPr>
        <p:spPr>
          <a:xfrm>
            <a:off x="323528" y="44624"/>
            <a:ext cx="8818904" cy="864443"/>
          </a:xfrm>
          <a:prstGeom prst="rect">
            <a:avLst/>
          </a:prstGeom>
        </p:spPr>
        <p:txBody>
          <a:bodyPr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2400" b="1" dirty="0">
                <a:solidFill>
                  <a:srgbClr val="4472C4"/>
                </a:solidFill>
                <a:latin typeface="Arial" charset="0"/>
              </a:rPr>
              <a:t>HBW5519E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1400" dirty="0">
                <a:latin typeface="Arial" charset="0"/>
              </a:rPr>
              <a:t>Kombinovaná vestavná lednice výška 193 cm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1200" dirty="0">
                <a:latin typeface="Arial" charset="0"/>
              </a:rPr>
              <a:t>Energetická třída E, </a:t>
            </a:r>
            <a:r>
              <a:rPr lang="cs-CZ" altLang="cs-CZ" sz="1200" dirty="0" err="1">
                <a:latin typeface="Arial" charset="0"/>
              </a:rPr>
              <a:t>Total</a:t>
            </a:r>
            <a:r>
              <a:rPr lang="cs-CZ" altLang="cs-CZ" sz="1200" dirty="0">
                <a:latin typeface="Arial" charset="0"/>
              </a:rPr>
              <a:t> No </a:t>
            </a:r>
            <a:r>
              <a:rPr lang="cs-CZ" altLang="cs-CZ" sz="1200" dirty="0" err="1">
                <a:latin typeface="Arial" charset="0"/>
              </a:rPr>
              <a:t>Frost</a:t>
            </a:r>
            <a:r>
              <a:rPr lang="cs-CZ" altLang="cs-CZ" sz="1200" dirty="0">
                <a:latin typeface="Arial" charset="0"/>
              </a:rPr>
              <a:t>, technologie AI </a:t>
            </a:r>
            <a:r>
              <a:rPr lang="cs-CZ" altLang="cs-CZ" sz="1200" dirty="0" err="1">
                <a:latin typeface="Arial" charset="0"/>
              </a:rPr>
              <a:t>Inside</a:t>
            </a:r>
            <a:r>
              <a:rPr lang="cs-CZ" altLang="cs-CZ" sz="1200" baseline="30000" dirty="0" err="1">
                <a:latin typeface="Arial" charset="0"/>
              </a:rPr>
              <a:t>TM</a:t>
            </a:r>
            <a:r>
              <a:rPr lang="cs-CZ" altLang="cs-CZ" sz="1200" dirty="0">
                <a:latin typeface="Arial" charset="0"/>
              </a:rPr>
              <a:t>, reverzibilní dvířka, připojení přes Wi-Fi, Super </a:t>
            </a:r>
            <a:r>
              <a:rPr lang="cs-CZ" altLang="cs-CZ" sz="1200" dirty="0" err="1">
                <a:latin typeface="Arial" charset="0"/>
              </a:rPr>
              <a:t>Cooling&amp;Freezing</a:t>
            </a:r>
            <a:endParaRPr lang="cs-CZ" altLang="cs-CZ" sz="1200" dirty="0">
              <a:latin typeface="Arial" panose="020B0604020202020204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995936" y="980728"/>
            <a:ext cx="0" cy="5220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Zástupný symbol pro text 3"/>
          <p:cNvSpPr txBox="1">
            <a:spLocks/>
          </p:cNvSpPr>
          <p:nvPr/>
        </p:nvSpPr>
        <p:spPr>
          <a:xfrm>
            <a:off x="323528" y="980728"/>
            <a:ext cx="3573492" cy="5109666"/>
          </a:xfrm>
          <a:prstGeom prst="rect">
            <a:avLst/>
          </a:prstGeom>
        </p:spPr>
        <p:txBody>
          <a:bodyPr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cs-CZ" altLang="cs-CZ" sz="800" b="1" u="sng" dirty="0">
                <a:latin typeface="Arial" charset="0"/>
              </a:rPr>
              <a:t>Hlavní vlastnosti</a:t>
            </a:r>
            <a:r>
              <a:rPr lang="cs-CZ" altLang="cs-CZ" sz="800" b="1" dirty="0">
                <a:latin typeface="Arial" charset="0"/>
              </a:rPr>
              <a:t> </a:t>
            </a:r>
            <a:r>
              <a:rPr lang="cs-CZ" altLang="cs-CZ" sz="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800" dirty="0">
                <a:latin typeface="Arial" panose="020B0604020202020204" pitchFamily="34" charset="0"/>
                <a:cs typeface="Arial" panose="020B0604020202020204" pitchFamily="34" charset="0"/>
              </a:rPr>
              <a:t>Nařízení v přenesené pravomoci: (EU) 2019/2016)</a:t>
            </a:r>
            <a:endParaRPr lang="cs-CZ" altLang="cs-CZ" sz="800" b="1" dirty="0"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Třída energetické účinnosti		E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Celkový čistý objem (l)		279</a:t>
            </a:r>
          </a:p>
          <a:p>
            <a:pPr marL="0" indent="0">
              <a:spcBef>
                <a:spcPct val="0"/>
              </a:spcBef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Celkový čistý objem lednice (l)		218</a:t>
            </a:r>
          </a:p>
          <a:p>
            <a:pPr marL="0" indent="0">
              <a:spcBef>
                <a:spcPct val="0"/>
              </a:spcBef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Celkový čistý objem mrazáku (l)		61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Spotřeba energie za den (kWh/24 hod)		0,585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Roční spotřeba energie (kWh/rok)		214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Úroveň emisí hluku šířeného vzduchem (dB(A))	37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Emisní třída hluku šířeného vzduchem		C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Klimatická třída			ST</a:t>
            </a: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Hvězdičkové označení mrazáku		****</a:t>
            </a:r>
          </a:p>
          <a:p>
            <a:pPr marL="0" indent="0">
              <a:spcBef>
                <a:spcPct val="0"/>
              </a:spcBef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Doba skladování při výpadku proudu (hod)	16</a:t>
            </a:r>
          </a:p>
          <a:p>
            <a:pPr marL="0" indent="0">
              <a:spcBef>
                <a:spcPct val="0"/>
              </a:spcBef>
              <a:buNone/>
            </a:pPr>
            <a:r>
              <a:rPr lang="cs-CZ" altLang="cs-CZ" sz="800" dirty="0">
                <a:solidFill>
                  <a:srgbClr val="FF0000"/>
                </a:solidFill>
                <a:latin typeface="Arial" charset="0"/>
              </a:rPr>
              <a:t>Mrazicí výkon/24 hod		3</a:t>
            </a:r>
          </a:p>
          <a:p>
            <a:pPr marL="0" indent="0">
              <a:spcBef>
                <a:spcPct val="0"/>
              </a:spcBef>
              <a:buNone/>
            </a:pPr>
            <a:endParaRPr lang="cs-CZ" altLang="cs-CZ" sz="800" dirty="0"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s-CZ" altLang="cs-CZ" sz="800" b="1" u="sng" dirty="0">
                <a:latin typeface="Arial" charset="0"/>
              </a:rPr>
              <a:t>Vlastnosti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s-CZ" altLang="cs-CZ" sz="800" b="1" dirty="0" err="1">
                <a:latin typeface="Arial" charset="0"/>
              </a:rPr>
              <a:t>Total</a:t>
            </a:r>
            <a:r>
              <a:rPr lang="cs-CZ" altLang="cs-CZ" sz="800" b="1" dirty="0">
                <a:latin typeface="Arial" charset="0"/>
              </a:rPr>
              <a:t> No </a:t>
            </a:r>
            <a:r>
              <a:rPr lang="cs-CZ" altLang="cs-CZ" sz="800" b="1" dirty="0" err="1">
                <a:latin typeface="Arial" charset="0"/>
              </a:rPr>
              <a:t>Frost</a:t>
            </a:r>
            <a:r>
              <a:rPr lang="cs-CZ" altLang="cs-CZ" sz="800" dirty="0">
                <a:latin typeface="Arial" charset="0"/>
              </a:rPr>
              <a:t>, Super </a:t>
            </a:r>
            <a:r>
              <a:rPr lang="cs-CZ" altLang="cs-CZ" sz="800" dirty="0" err="1">
                <a:latin typeface="Arial" charset="0"/>
              </a:rPr>
              <a:t>Cooling</a:t>
            </a:r>
            <a:r>
              <a:rPr lang="cs-CZ" altLang="cs-CZ" sz="800" dirty="0">
                <a:latin typeface="Arial" charset="0"/>
              </a:rPr>
              <a:t> – rychlé zchlazení v lednici, Super </a:t>
            </a:r>
            <a:r>
              <a:rPr lang="cs-CZ" altLang="cs-CZ" sz="800" dirty="0" err="1">
                <a:latin typeface="Arial" charset="0"/>
              </a:rPr>
              <a:t>Freezing</a:t>
            </a:r>
            <a:r>
              <a:rPr lang="cs-CZ" altLang="cs-CZ" sz="800" dirty="0">
                <a:latin typeface="Arial" charset="0"/>
              </a:rPr>
              <a:t> – rychle zmražení v mrazáku</a:t>
            </a:r>
          </a:p>
          <a:p>
            <a:pPr marL="0" indent="0">
              <a:lnSpc>
                <a:spcPct val="115000"/>
              </a:lnSpc>
              <a:spcBef>
                <a:spcPct val="0"/>
              </a:spcBef>
              <a:buNone/>
            </a:pPr>
            <a:r>
              <a:rPr lang="cs-CZ" altLang="cs-CZ" sz="800" dirty="0">
                <a:latin typeface="Arial" charset="0"/>
              </a:rPr>
              <a:t>Prázdninový režim, Eko režim</a:t>
            </a:r>
          </a:p>
          <a:p>
            <a:pPr marL="0" indent="0">
              <a:lnSpc>
                <a:spcPct val="115000"/>
              </a:lnSpc>
              <a:spcBef>
                <a:spcPct val="0"/>
              </a:spcBef>
              <a:buNone/>
            </a:pPr>
            <a:endParaRPr lang="cs-CZ" altLang="cs-CZ" sz="800" b="1" dirty="0">
              <a:latin typeface="Arial" charset="0"/>
            </a:endParaRPr>
          </a:p>
          <a:p>
            <a:pPr marL="0" indent="0">
              <a:lnSpc>
                <a:spcPct val="115000"/>
              </a:lnSpc>
              <a:spcBef>
                <a:spcPct val="0"/>
              </a:spcBef>
              <a:buNone/>
            </a:pPr>
            <a:r>
              <a:rPr lang="cs-CZ" altLang="cs-CZ" sz="800" b="1" dirty="0" err="1">
                <a:latin typeface="Arial" charset="0"/>
              </a:rPr>
              <a:t>Artificial</a:t>
            </a:r>
            <a:r>
              <a:rPr lang="cs-CZ" altLang="cs-CZ" sz="800" b="1" dirty="0">
                <a:latin typeface="Arial" charset="0"/>
              </a:rPr>
              <a:t> </a:t>
            </a:r>
            <a:r>
              <a:rPr lang="cs-CZ" altLang="cs-CZ" sz="800" b="1" dirty="0" err="1">
                <a:latin typeface="Arial" charset="0"/>
              </a:rPr>
              <a:t>Intelligence</a:t>
            </a:r>
            <a:r>
              <a:rPr lang="cs-CZ" altLang="cs-CZ" sz="800" b="1" dirty="0">
                <a:latin typeface="Arial" charset="0"/>
              </a:rPr>
              <a:t> </a:t>
            </a:r>
            <a:r>
              <a:rPr lang="cs-CZ" altLang="cs-CZ" sz="800" b="1" dirty="0" err="1">
                <a:latin typeface="Arial" charset="0"/>
              </a:rPr>
              <a:t>Inside</a:t>
            </a:r>
            <a:r>
              <a:rPr lang="cs-CZ" altLang="cs-CZ" sz="800" b="1" baseline="30000" dirty="0" err="1">
                <a:latin typeface="Arial" charset="0"/>
              </a:rPr>
              <a:t>TM</a:t>
            </a:r>
            <a:r>
              <a:rPr lang="cs-CZ" altLang="cs-CZ" sz="800" b="1" dirty="0">
                <a:latin typeface="Arial" charset="0"/>
              </a:rPr>
              <a:t> – </a:t>
            </a:r>
            <a:r>
              <a:rPr lang="cs-CZ" altLang="cs-CZ" sz="800" b="1" dirty="0" err="1">
                <a:latin typeface="Arial" charset="0"/>
              </a:rPr>
              <a:t>Fresher</a:t>
            </a:r>
            <a:r>
              <a:rPr lang="cs-CZ" altLang="cs-CZ" sz="800" b="1" dirty="0">
                <a:latin typeface="Arial" charset="0"/>
              </a:rPr>
              <a:t> </a:t>
            </a:r>
            <a:r>
              <a:rPr lang="cs-CZ" altLang="cs-CZ" sz="800" b="1" dirty="0" err="1">
                <a:latin typeface="Arial" charset="0"/>
              </a:rPr>
              <a:t>Techs</a:t>
            </a:r>
            <a:r>
              <a:rPr lang="cs-CZ" altLang="cs-CZ" sz="800" b="1" dirty="0">
                <a:latin typeface="Arial" charset="0"/>
              </a:rPr>
              <a:t> (Air </a:t>
            </a:r>
            <a:r>
              <a:rPr lang="cs-CZ" altLang="cs-CZ" sz="800" b="1" dirty="0" err="1">
                <a:latin typeface="Arial" charset="0"/>
              </a:rPr>
              <a:t>Surround</a:t>
            </a:r>
            <a:r>
              <a:rPr lang="cs-CZ" altLang="cs-CZ" sz="800" b="1" dirty="0">
                <a:latin typeface="Arial" charset="0"/>
              </a:rPr>
              <a:t> – rovnoměrné rozložení vzduchu), aplikace </a:t>
            </a:r>
            <a:r>
              <a:rPr lang="cs-CZ" altLang="cs-CZ" sz="800" b="1" dirty="0" err="1">
                <a:latin typeface="Arial" charset="0"/>
              </a:rPr>
              <a:t>hOn</a:t>
            </a:r>
            <a:endParaRPr lang="cs-CZ" altLang="cs-CZ" sz="800" dirty="0">
              <a:latin typeface="Arial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s-CZ" altLang="cs-CZ" sz="800" b="1" dirty="0">
                <a:latin typeface="Arial" charset="0"/>
              </a:rPr>
              <a:t>Připojení přes Wi-Fi – kompatibilita s aplikací </a:t>
            </a:r>
            <a:r>
              <a:rPr lang="cs-CZ" altLang="cs-CZ" sz="800" b="1" dirty="0" err="1">
                <a:latin typeface="Arial" charset="0"/>
              </a:rPr>
              <a:t>hOn</a:t>
            </a:r>
            <a:endParaRPr lang="cs-CZ" altLang="cs-CZ" sz="800" b="1" dirty="0">
              <a:latin typeface="Arial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s-CZ" altLang="cs-CZ" sz="800" dirty="0">
                <a:latin typeface="Arial" charset="0"/>
              </a:rPr>
              <a:t>Elektronické ovládání</a:t>
            </a:r>
          </a:p>
          <a:p>
            <a:pPr marL="0" indent="0">
              <a:spcBef>
                <a:spcPct val="0"/>
              </a:spcBef>
              <a:buNone/>
            </a:pPr>
            <a:r>
              <a:rPr lang="cs-CZ" altLang="cs-CZ" sz="800" dirty="0">
                <a:latin typeface="Arial" charset="0"/>
              </a:rPr>
              <a:t>Akustický signál otevřených dvířek</a:t>
            </a:r>
          </a:p>
          <a:p>
            <a:pPr marL="0" indent="0">
              <a:lnSpc>
                <a:spcPct val="115000"/>
              </a:lnSpc>
              <a:spcBef>
                <a:spcPct val="0"/>
              </a:spcBef>
              <a:buNone/>
            </a:pPr>
            <a:endParaRPr lang="cs-CZ" altLang="cs-CZ" sz="800" b="1" dirty="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cs-CZ" altLang="cs-CZ" sz="800" b="1" u="sng" dirty="0">
                <a:latin typeface="Arial" charset="0"/>
              </a:rPr>
              <a:t>Lednice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cs-CZ" altLang="cs-CZ" sz="800" dirty="0">
                <a:latin typeface="Arial" charset="0"/>
              </a:rPr>
              <a:t>3+1 polic, 2+4 přihrádek ve dveřích lednice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cs-CZ" altLang="cs-CZ" sz="800" dirty="0">
                <a:latin typeface="Arial" charset="0"/>
              </a:rPr>
              <a:t>1x zásuvka na ovoce/zeleninu s HCS (Humidity </a:t>
            </a:r>
            <a:r>
              <a:rPr lang="cs-CZ" altLang="cs-CZ" sz="800" dirty="0" err="1">
                <a:latin typeface="Arial" charset="0"/>
              </a:rPr>
              <a:t>Control</a:t>
            </a:r>
            <a:r>
              <a:rPr lang="cs-CZ" altLang="cs-CZ" sz="800" dirty="0">
                <a:latin typeface="Arial" charset="0"/>
              </a:rPr>
              <a:t> </a:t>
            </a:r>
            <a:r>
              <a:rPr lang="cs-CZ" altLang="cs-CZ" sz="800" dirty="0" err="1">
                <a:latin typeface="Arial" charset="0"/>
              </a:rPr>
              <a:t>System</a:t>
            </a:r>
            <a:r>
              <a:rPr lang="cs-CZ" altLang="cs-CZ" sz="800" dirty="0">
                <a:latin typeface="Arial" charset="0"/>
              </a:rPr>
              <a:t>)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cs-CZ" altLang="cs-CZ" sz="800" dirty="0">
                <a:latin typeface="Arial" charset="0"/>
              </a:rPr>
              <a:t>1x zásuvka </a:t>
            </a:r>
            <a:r>
              <a:rPr lang="cs-CZ" altLang="cs-CZ" sz="800" dirty="0" err="1">
                <a:latin typeface="Arial" charset="0"/>
              </a:rPr>
              <a:t>Chiller</a:t>
            </a:r>
            <a:r>
              <a:rPr lang="cs-CZ" altLang="cs-CZ" sz="800" dirty="0">
                <a:latin typeface="Arial" charset="0"/>
              </a:rPr>
              <a:t> Area (0 až 3°C)</a:t>
            </a: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cs-CZ" altLang="cs-CZ" sz="800" dirty="0">
                <a:latin typeface="Arial" charset="0"/>
              </a:rPr>
              <a:t>Police na víno (chromovaná), Držák na vajíčka</a:t>
            </a: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cs-CZ" altLang="cs-CZ" sz="800" dirty="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cs-CZ" altLang="cs-CZ" sz="800" b="1" u="sng" dirty="0">
                <a:latin typeface="Arial" charset="0"/>
              </a:rPr>
              <a:t>Mrazák</a:t>
            </a: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cs-CZ" altLang="cs-CZ" sz="800" dirty="0">
                <a:latin typeface="Arial" charset="0"/>
              </a:rPr>
              <a:t>3 zásuvky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cs-CZ" altLang="cs-CZ" sz="800" dirty="0">
                <a:latin typeface="Arial" charset="0"/>
                <a:cs typeface="+mn-cs"/>
              </a:rPr>
              <a:t>Zásobník na led</a:t>
            </a:r>
            <a:r>
              <a:rPr lang="cs-CZ" altLang="cs-CZ" sz="800" dirty="0">
                <a:latin typeface="Arial" charset="0"/>
              </a:rPr>
              <a:t> (manuální)</a:t>
            </a: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cs-CZ" altLang="cs-CZ" sz="800" b="1" dirty="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cs-CZ" altLang="cs-CZ" sz="800" b="1" u="sng" dirty="0">
                <a:latin typeface="Arial" charset="0"/>
              </a:rPr>
              <a:t>Konstrukce</a:t>
            </a:r>
            <a:endParaRPr lang="cs-CZ" altLang="cs-CZ" sz="800" dirty="0">
              <a:latin typeface="Arial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cs-CZ" altLang="cs-CZ" sz="800" dirty="0">
                <a:latin typeface="Arial" charset="0"/>
              </a:rPr>
              <a:t>Reverzibilní dvířka – výměnné panty dveří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cs-CZ" altLang="cs-CZ" sz="800" dirty="0">
                <a:latin typeface="Arial" charset="0"/>
              </a:rPr>
              <a:t>LED osvětlení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cs-CZ" altLang="cs-CZ" sz="800" dirty="0">
                <a:latin typeface="Arial" charset="0"/>
              </a:rPr>
              <a:t>Invertorový kompresor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5652120" y="980728"/>
            <a:ext cx="0" cy="5220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bdélník 18"/>
          <p:cNvSpPr/>
          <p:nvPr/>
        </p:nvSpPr>
        <p:spPr>
          <a:xfrm>
            <a:off x="5726681" y="5013176"/>
            <a:ext cx="33843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cs-CZ" altLang="cs-CZ" sz="800" b="1" dirty="0">
                <a:solidFill>
                  <a:prstClr val="black"/>
                </a:solidFill>
                <a:latin typeface="Arial" charset="0"/>
              </a:rPr>
              <a:t>Logistická data</a:t>
            </a:r>
          </a:p>
          <a:p>
            <a:pPr lvl="0">
              <a:spcBef>
                <a:spcPct val="0"/>
              </a:spcBef>
            </a:pPr>
            <a:r>
              <a:rPr lang="cs-CZ" altLang="cs-CZ" sz="800" dirty="0">
                <a:solidFill>
                  <a:prstClr val="black"/>
                </a:solidFill>
                <a:latin typeface="Arial" charset="0"/>
              </a:rPr>
              <a:t>Kód		34901387</a:t>
            </a:r>
          </a:p>
          <a:p>
            <a:pPr lvl="0">
              <a:spcBef>
                <a:spcPct val="0"/>
              </a:spcBef>
            </a:pPr>
            <a:r>
              <a:rPr lang="cs-CZ" altLang="cs-CZ" sz="800" dirty="0">
                <a:solidFill>
                  <a:prstClr val="black"/>
                </a:solidFill>
                <a:latin typeface="Arial" charset="0"/>
              </a:rPr>
              <a:t>EAN		8059019031347</a:t>
            </a:r>
          </a:p>
          <a:p>
            <a:pPr lvl="0">
              <a:spcBef>
                <a:spcPct val="0"/>
              </a:spcBef>
            </a:pPr>
            <a:r>
              <a:rPr lang="cs-CZ" altLang="cs-CZ" sz="800" dirty="0">
                <a:solidFill>
                  <a:prstClr val="black"/>
                </a:solidFill>
                <a:latin typeface="Arial" charset="0"/>
              </a:rPr>
              <a:t>Barva		Bílá</a:t>
            </a:r>
          </a:p>
          <a:p>
            <a:pPr lvl="0">
              <a:spcBef>
                <a:spcPct val="0"/>
              </a:spcBef>
            </a:pPr>
            <a:r>
              <a:rPr lang="cs-CZ" altLang="cs-CZ" sz="800" dirty="0">
                <a:solidFill>
                  <a:prstClr val="black"/>
                </a:solidFill>
                <a:latin typeface="Arial" panose="020B0604020202020204" pitchFamily="34" charset="0"/>
              </a:rPr>
              <a:t>Rozměry výrobku V × Š × H (mm)	1935 × 540 × 545</a:t>
            </a:r>
            <a:endParaRPr lang="cs-CZ" altLang="cs-CZ" sz="800" b="1" dirty="0">
              <a:solidFill>
                <a:prstClr val="black"/>
              </a:solidFill>
              <a:latin typeface="Arial" charset="0"/>
            </a:endParaRPr>
          </a:p>
          <a:p>
            <a:pPr lvl="0">
              <a:spcBef>
                <a:spcPct val="0"/>
              </a:spcBef>
            </a:pPr>
            <a:r>
              <a:rPr lang="cs-CZ" altLang="cs-CZ" sz="800" dirty="0">
                <a:solidFill>
                  <a:prstClr val="black"/>
                </a:solidFill>
                <a:latin typeface="Arial" panose="020B0604020202020204" pitchFamily="34" charset="0"/>
              </a:rPr>
              <a:t>Čistá váha výrobku (kg)	62</a:t>
            </a:r>
          </a:p>
          <a:p>
            <a:pPr lvl="0">
              <a:spcBef>
                <a:spcPct val="0"/>
              </a:spcBef>
            </a:pPr>
            <a:r>
              <a:rPr lang="cs-CZ" altLang="cs-CZ" sz="800" dirty="0">
                <a:solidFill>
                  <a:prstClr val="black"/>
                </a:solidFill>
                <a:latin typeface="Arial" panose="020B0604020202020204" pitchFamily="34" charset="0"/>
              </a:rPr>
              <a:t>Rozměry balení V × Š × H (mm)	1995 × 580 × 597</a:t>
            </a:r>
            <a:endParaRPr lang="cs-CZ" altLang="cs-CZ" sz="800" dirty="0">
              <a:solidFill>
                <a:prstClr val="black"/>
              </a:solidFill>
              <a:latin typeface="Arial" charset="0"/>
            </a:endParaRPr>
          </a:p>
          <a:p>
            <a:pPr lvl="0">
              <a:spcBef>
                <a:spcPct val="0"/>
              </a:spcBef>
            </a:pPr>
            <a:r>
              <a:rPr lang="cs-CZ" altLang="cs-CZ" sz="800" dirty="0">
                <a:solidFill>
                  <a:prstClr val="black"/>
                </a:solidFill>
                <a:latin typeface="Arial" charset="0"/>
              </a:rPr>
              <a:t>Hmotnost s obalem (kg)	67</a:t>
            </a:r>
          </a:p>
        </p:txBody>
      </p:sp>
      <p:sp>
        <p:nvSpPr>
          <p:cNvPr id="50" name="TextovéPole 49"/>
          <p:cNvSpPr txBox="1"/>
          <p:nvPr/>
        </p:nvSpPr>
        <p:spPr>
          <a:xfrm>
            <a:off x="4788024" y="1916832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Bezdotyková technologie ovládání chladničky</a:t>
            </a:r>
            <a:endParaRPr lang="cs-CZ" sz="800" dirty="0">
              <a:solidFill>
                <a:schemeClr val="bg1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812243" y="1208194"/>
            <a:ext cx="9144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LED osvětlení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4795418" y="1859772"/>
            <a:ext cx="914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Reverzibilní dvířka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87E6A696-3B0E-4AB4-A886-45FE02A3E943}"/>
              </a:ext>
            </a:extLst>
          </p:cNvPr>
          <p:cNvSpPr txBox="1"/>
          <p:nvPr/>
        </p:nvSpPr>
        <p:spPr>
          <a:xfrm>
            <a:off x="5508104" y="85683"/>
            <a:ext cx="38858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800" dirty="0">
                <a:latin typeface="Arial" panose="020B0604020202020204" pitchFamily="34" charset="0"/>
                <a:cs typeface="Arial" panose="020B0604020202020204" pitchFamily="34" charset="0"/>
              </a:rPr>
              <a:t>Parametry odpovídají Nařízení v přenesené pravomoci: (EU) 2019/2016</a:t>
            </a:r>
          </a:p>
          <a:p>
            <a:r>
              <a:rPr lang="cs-CZ" sz="800" dirty="0">
                <a:latin typeface="Arial" panose="020B0604020202020204" pitchFamily="34" charset="0"/>
                <a:cs typeface="Arial" panose="020B0604020202020204" pitchFamily="34" charset="0"/>
              </a:rPr>
              <a:t>Více informací o výrobku naleznete pod tímto QR kódem:</a:t>
            </a:r>
          </a:p>
        </p:txBody>
      </p:sp>
      <p:cxnSp>
        <p:nvCxnSpPr>
          <p:cNvPr id="26" name="Přímá spojnice se šipkou 25">
            <a:extLst>
              <a:ext uri="{FF2B5EF4-FFF2-40B4-BE49-F238E27FC236}">
                <a16:creationId xmlns:a16="http://schemas.microsoft.com/office/drawing/2014/main" id="{01E79EFA-44C4-4264-AE83-D4732D239184}"/>
              </a:ext>
            </a:extLst>
          </p:cNvPr>
          <p:cNvCxnSpPr>
            <a:cxnSpLocks/>
          </p:cNvCxnSpPr>
          <p:nvPr/>
        </p:nvCxnSpPr>
        <p:spPr>
          <a:xfrm>
            <a:off x="7213738" y="1030791"/>
            <a:ext cx="0" cy="2504770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CF488D36-42D3-47A3-A2B0-03D9D78FAFFB}"/>
              </a:ext>
            </a:extLst>
          </p:cNvPr>
          <p:cNvSpPr txBox="1"/>
          <p:nvPr/>
        </p:nvSpPr>
        <p:spPr>
          <a:xfrm>
            <a:off x="7141379" y="1866639"/>
            <a:ext cx="353943" cy="63496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194 cm</a:t>
            </a:r>
          </a:p>
        </p:txBody>
      </p:sp>
      <p:pic>
        <p:nvPicPr>
          <p:cNvPr id="43" name="Obrázek 42">
            <a:extLst>
              <a:ext uri="{FF2B5EF4-FFF2-40B4-BE49-F238E27FC236}">
                <a16:creationId xmlns:a16="http://schemas.microsoft.com/office/drawing/2014/main" id="{E7D8171F-9449-4F1C-ACE2-A17F2944FC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094" y="951421"/>
            <a:ext cx="720000" cy="720000"/>
          </a:xfrm>
          <a:prstGeom prst="rect">
            <a:avLst/>
          </a:prstGeom>
        </p:spPr>
      </p:pic>
      <p:pic>
        <p:nvPicPr>
          <p:cNvPr id="46" name="Obrázek 45">
            <a:extLst>
              <a:ext uri="{FF2B5EF4-FFF2-40B4-BE49-F238E27FC236}">
                <a16:creationId xmlns:a16="http://schemas.microsoft.com/office/drawing/2014/main" id="{C3210551-178C-49FB-89D9-BEEFCAAF86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991" y="1669049"/>
            <a:ext cx="720000" cy="720000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83C36743-9016-4A5E-B376-0FC903C5CF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991" y="2579025"/>
            <a:ext cx="720000" cy="720000"/>
          </a:xfrm>
          <a:prstGeom prst="rect">
            <a:avLst/>
          </a:prstGeom>
        </p:spPr>
      </p:pic>
      <p:sp>
        <p:nvSpPr>
          <p:cNvPr id="30" name="TextovéPole 29">
            <a:extLst>
              <a:ext uri="{FF2B5EF4-FFF2-40B4-BE49-F238E27FC236}">
                <a16:creationId xmlns:a16="http://schemas.microsoft.com/office/drawing/2014/main" id="{7947E936-6D23-44F4-8E18-FD35B44A9ADC}"/>
              </a:ext>
            </a:extLst>
          </p:cNvPr>
          <p:cNvSpPr txBox="1"/>
          <p:nvPr/>
        </p:nvSpPr>
        <p:spPr>
          <a:xfrm>
            <a:off x="4784220" y="2765367"/>
            <a:ext cx="914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Artificial</a:t>
            </a:r>
            <a:r>
              <a:rPr lang="cs-CZ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Intelligence</a:t>
            </a:r>
            <a:r>
              <a:rPr lang="cs-CZ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Inside</a:t>
            </a:r>
            <a:r>
              <a:rPr lang="cs-CZ" sz="800" baseline="30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endParaRPr lang="cs-CZ" sz="800" baseline="30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67723780-F3BD-4C9A-AD3D-D3C635B6F47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474" y="3485367"/>
            <a:ext cx="720000" cy="720000"/>
          </a:xfrm>
          <a:prstGeom prst="rect">
            <a:avLst/>
          </a:prstGeom>
        </p:spPr>
      </p:pic>
      <p:sp>
        <p:nvSpPr>
          <p:cNvPr id="31" name="TextovéPole 30">
            <a:extLst>
              <a:ext uri="{FF2B5EF4-FFF2-40B4-BE49-F238E27FC236}">
                <a16:creationId xmlns:a16="http://schemas.microsoft.com/office/drawing/2014/main" id="{EADFC9D7-3BFB-425D-BA81-7C400B9F0E27}"/>
              </a:ext>
            </a:extLst>
          </p:cNvPr>
          <p:cNvSpPr txBox="1"/>
          <p:nvPr/>
        </p:nvSpPr>
        <p:spPr>
          <a:xfrm>
            <a:off x="4762853" y="3676090"/>
            <a:ext cx="914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Kompatibilita s aplikací </a:t>
            </a:r>
            <a:r>
              <a:rPr lang="cs-CZ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hOn</a:t>
            </a:r>
            <a:endParaRPr lang="cs-CZ" sz="800" baseline="30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3A0237A-0896-416E-89FC-37B375481E6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3" t="8000" r="13660" b="8000"/>
          <a:stretch/>
        </p:blipFill>
        <p:spPr>
          <a:xfrm>
            <a:off x="5784828" y="1030791"/>
            <a:ext cx="1314716" cy="252028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227E8DBE-CFB4-417C-8D66-547EC0BA741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322" y="1038483"/>
            <a:ext cx="1440000" cy="1440000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3E835307-65DC-4E08-A69C-4812C0F4BDE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1" t="6186"/>
          <a:stretch/>
        </p:blipFill>
        <p:spPr>
          <a:xfrm>
            <a:off x="5784828" y="3620741"/>
            <a:ext cx="1238890" cy="140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23397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795BD839E46F24EB4770DF09025A07F" ma:contentTypeVersion="11" ma:contentTypeDescription="Vytvoří nový dokument" ma:contentTypeScope="" ma:versionID="899d58e324f7d2ad8dbbf30f92ba481f">
  <xsd:schema xmlns:xsd="http://www.w3.org/2001/XMLSchema" xmlns:xs="http://www.w3.org/2001/XMLSchema" xmlns:p="http://schemas.microsoft.com/office/2006/metadata/properties" xmlns:ns3="a09af93a-bc92-4cce-8ba3-c8fdbed82e22" xmlns:ns4="b4af0723-3826-4aee-ba08-906e8dce3040" targetNamespace="http://schemas.microsoft.com/office/2006/metadata/properties" ma:root="true" ma:fieldsID="8ecc31191407e2209a8b26e29ff69bbb" ns3:_="" ns4:_="">
    <xsd:import namespace="a09af93a-bc92-4cce-8ba3-c8fdbed82e22"/>
    <xsd:import namespace="b4af0723-3826-4aee-ba08-906e8dce304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af93a-bc92-4cce-8ba3-c8fdbed82e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af0723-3826-4aee-ba08-906e8dce304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1747CF-528E-4FB1-8821-D297DBD7BA7C}">
  <ds:schemaRefs>
    <ds:schemaRef ds:uri="http://schemas.microsoft.com/office/2006/metadata/properties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b4af0723-3826-4aee-ba08-906e8dce3040"/>
    <ds:schemaRef ds:uri="http://schemas.microsoft.com/office/infopath/2007/PartnerControls"/>
    <ds:schemaRef ds:uri="http://purl.org/dc/elements/1.1/"/>
    <ds:schemaRef ds:uri="a09af93a-bc92-4cce-8ba3-c8fdbed82e2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38943F7-9869-47ED-98D3-9740D3D8EE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DD55FB-A287-496D-995F-BEB9B7F590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9af93a-bc92-4cce-8ba3-c8fdbed82e22"/>
    <ds:schemaRef ds:uri="b4af0723-3826-4aee-ba08-906e8dce30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1998</TotalTime>
  <Words>370</Words>
  <Application>Microsoft Office PowerPoint</Application>
  <PresentationFormat>Předvádění na obrazovce (4:3)</PresentationFormat>
  <Paragraphs>57</Paragraphs>
  <Slides>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Motiv systému Office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recepce</dc:creator>
  <cp:lastModifiedBy>Kristýna Kopecká</cp:lastModifiedBy>
  <cp:revision>251</cp:revision>
  <cp:lastPrinted>2016-05-31T13:00:02Z</cp:lastPrinted>
  <dcterms:created xsi:type="dcterms:W3CDTF">2015-07-16T11:02:07Z</dcterms:created>
  <dcterms:modified xsi:type="dcterms:W3CDTF">2022-03-07T14:00:14Z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0x010100C795BD839E46F24EB4770DF09025A07F</vt:lpwstr>
  </property>
</Properties>
</file>